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6" r:id="rId4"/>
  </p:sldIdLst>
  <p:sldSz cx="12192000" cy="6858000"/>
  <p:notesSz cx="6858000" cy="9144000"/>
  <p:embeddedFontLst>
    <p:embeddedFont>
      <p:font typeface="Pretendard" panose="02000503000000020004" pitchFamily="50" charset="-127"/>
      <p:regular r:id="rId6"/>
      <p:bold r:id="rId7"/>
    </p:embeddedFont>
    <p:embeddedFont>
      <p:font typeface="Pretendard SemiBold" panose="02000703000000020004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37389E-6C01-47AA-BB62-B5C00A991CE7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22858-AA95-4C6E-B969-E9DDB9D9EF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352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816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422858-AA95-4C6E-B969-E9DDB9D9EF5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007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BE2C9-121C-E2F8-4B40-A6A6D3744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5841FB-61E7-B126-124C-B5A22118A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41457F-4B03-7986-37E9-DC20E9AC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55960B-B0C4-E6DD-CF66-FFE0288D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C118-2958-3F4C-24A8-35C05046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67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CC2686-05ED-733E-92A1-79FD08039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1AFCC1-3842-E2AB-9058-ED41D3B127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5ED17A-4A1F-4633-69C4-630159E3E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9D635A-ED77-48D2-72EB-B38BAC69B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A686B-5E01-9315-4F04-351397C8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276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3AE412-F450-6283-04F6-ECCF7DD364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D57B71-F750-8B13-4975-29C353370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4F0617-F513-4AB3-EF39-080B0C0D7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955A07-4EFE-750D-553A-3E7C95EC4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B96A0C-4D40-BF81-3EBD-73F63746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35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54416B-A7F5-C5CE-2BC6-FDC792593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C39F48-760F-CD60-7B3B-91B872C14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CBF4ED-4F24-9C0E-C628-00269BA46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7B6A5-C761-3D46-15CA-AEE59E046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F09D0B-CB7E-53DB-09EF-BC93507B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711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948F35-885C-E56E-8938-395DBD9DB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78F93A-6FEB-E1DC-DD46-2CE6EFB5B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3282AB-5A6F-A046-63B7-5614F03B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2756AA-7985-FBBD-7B62-2CFD72E3F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7D02AC-1583-3D58-5F81-E8CEBC73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12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7B738-0D0F-D661-422B-BEEF44159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CB1B3C-41B4-5997-E304-9A0FF69FFF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4EAB77-8D98-F20E-D252-4F0F5033E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142C81-6698-E3AB-2D8F-62FB11368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FCE698-DE2A-8F0B-441D-32B9D6A7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2CCBD4-4FEF-A39F-640C-1D0AB3E1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4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0141B-4E24-5A4C-C1B4-A982293F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2D3EA8-D1CF-0C50-DD67-CB5AC989C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F593D3-C20B-1EE7-EFA9-FC6FC2E55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B2B904-D91A-4C55-D790-79D779D9A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585D46-2ED8-6D45-F284-3C49628304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D2D0A9-1655-0BFC-929D-BF2770FD6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C69DE5-D345-4208-D4D2-554ADBE3D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010E7E-CC42-4257-4732-9A528594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897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EAFB7-EA44-5040-0B71-7F313E108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DE4F0C-D052-FCAC-503C-0DA4848E8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74B828-4AF1-A9AB-AE68-214FD99E0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8C01B7-D137-43B6-E3A1-CC77C2E2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74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78E76F-60F1-3F1A-8B7C-A678C5A6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4203C7-66F0-B11B-8CF0-CA70EC6A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5CFBF07-54A8-1AD1-9CB0-59BA8F09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74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E68319-A6C4-F27E-F850-ADD485209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75D115-2229-9678-E60F-54E0D0E6F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BEA432-CF87-A230-A85E-64BB16027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E8FBBB-F546-0F5A-451D-1813C97E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55A8FD-47A3-BC39-3545-C924B9328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399F1B-4D3F-524F-FA75-5AE116E0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54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75A29-BC1F-1A51-55D3-434C0336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D715F1-AB97-D4E5-6775-FCC644E412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FDB033-6A5F-6958-60CB-082491285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A4A881-0786-AC4F-3C20-E9C3D7B9E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F6768-BD9F-67DB-AF98-FC3DE3D4E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787C04-7225-66FD-4411-307AA701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65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8811ED-A229-31C5-C8A6-B529F478A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5AE164-D2F4-D07C-A4AB-6CC0A155E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683418-5CAB-16C9-AA9E-EA144F118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73F46-64D0-4A27-AF98-55C4BE2E0C24}" type="datetimeFigureOut">
              <a:rPr lang="ko-KR" altLang="en-US" smtClean="0"/>
              <a:t>2024-09-04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77FA94-C3D5-7C0F-D40F-DF14FD2FC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0F5A2-A020-B9A4-A2E6-BA10E8971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0874F-738E-4F48-9DCD-5DAB468732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6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ultralytics/yolov5?tab=readme-ov-file" TargetMode="External"/><Relationship Id="rId4" Type="http://schemas.openxmlformats.org/officeDocument/2006/relationships/hyperlink" Target="https://github.com/ultralytics/ultralytic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2389F6-52C9-DE41-A5EE-84FE3E20269D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029A72-0E86-2A07-4254-6FA4E38FF889}"/>
              </a:ext>
            </a:extLst>
          </p:cNvPr>
          <p:cNvSpPr txBox="1"/>
          <p:nvPr/>
        </p:nvSpPr>
        <p:spPr>
          <a:xfrm>
            <a:off x="478301" y="2764897"/>
            <a:ext cx="3687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성능 비교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83575E-C282-C245-DDB8-0D6921A5B669}"/>
              </a:ext>
            </a:extLst>
          </p:cNvPr>
          <p:cNvSpPr txBox="1"/>
          <p:nvPr/>
        </p:nvSpPr>
        <p:spPr>
          <a:xfrm>
            <a:off x="478301" y="813358"/>
            <a:ext cx="11580414" cy="1573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여러 객체 탐지 모델 중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선택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EfficientDet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DETR,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CenterNet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등 다른 객체 탐지 모델과 비교했을 때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속도와 정확도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면에서 우수한 성과를 보임 </a:t>
            </a:r>
            <a:b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다른 모델들이 더 복잡한 객체 탐지나 작은 객체 탐지에서 우수할 수 있으나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 프로젝트 목표는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교통사고 예방 및 교통 흐름 개선을 위한 </a:t>
            </a:r>
            <a:b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</a:br>
            <a:r>
              <a:rPr lang="en-US" altLang="ko-KR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  </a:t>
            </a:r>
            <a:r>
              <a:rPr lang="ko-KR" altLang="en-US" sz="16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실시간 교통 상황 확인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임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따라서 실시간 교통상황 탐지에는 속도와 정확도가 우수한 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 </a:t>
            </a:r>
            <a:r>
              <a:rPr lang="ko-KR" altLang="en-US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적합함</a:t>
            </a:r>
            <a:r>
              <a:rPr lang="en-US" altLang="ko-KR" sz="16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00D24F-EF84-113F-4AC4-B955AB878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95" y="3310004"/>
            <a:ext cx="5649113" cy="26578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98D6D5-AD48-9D26-76B5-434203A36D3E}"/>
              </a:ext>
            </a:extLst>
          </p:cNvPr>
          <p:cNvSpPr txBox="1"/>
          <p:nvPr/>
        </p:nvSpPr>
        <p:spPr>
          <a:xfrm>
            <a:off x="619395" y="6346073"/>
            <a:ext cx="4504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출처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https://github.com/ultralytics/ultralytics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https://github.com/ultralytics/yolov5?tab=readme-ov-file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7B9345-D351-314E-6634-261743627C90}"/>
              </a:ext>
            </a:extLst>
          </p:cNvPr>
          <p:cNvSpPr txBox="1"/>
          <p:nvPr/>
        </p:nvSpPr>
        <p:spPr>
          <a:xfrm>
            <a:off x="6494091" y="3310004"/>
            <a:ext cx="527900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A100 GPU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매우 빠른 추론속도를 보이며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특히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0.99ms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가장 빠름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정확도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보다 높은 </a:t>
            </a: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(37.3~53.9%)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보임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속도가 가장 빠른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모델도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비해 정확도가 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9.3%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높음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파라미터 수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비해 파라미터 수가 많지만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b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   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 향상이 뚜렷함 </a:t>
            </a:r>
          </a:p>
        </p:txBody>
      </p:sp>
    </p:spTree>
    <p:extLst>
      <p:ext uri="{BB962C8B-B14F-4D97-AF65-F5344CB8AC3E}">
        <p14:creationId xmlns:p14="http://schemas.microsoft.com/office/powerpoint/2010/main" val="3752698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D2389F6-52C9-DE41-A5EE-84FE3E20269D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0F03BB-337C-DB32-247F-6B8386701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01" y="1662799"/>
            <a:ext cx="5741109" cy="40227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029A72-0E86-2A07-4254-6FA4E38FF889}"/>
              </a:ext>
            </a:extLst>
          </p:cNvPr>
          <p:cNvSpPr txBox="1"/>
          <p:nvPr/>
        </p:nvSpPr>
        <p:spPr>
          <a:xfrm>
            <a:off x="478301" y="905691"/>
            <a:ext cx="3629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성능 비교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1AB772-2E78-4E37-F659-450324E409D6}"/>
              </a:ext>
            </a:extLst>
          </p:cNvPr>
          <p:cNvSpPr txBox="1"/>
          <p:nvPr/>
        </p:nvSpPr>
        <p:spPr>
          <a:xfrm>
            <a:off x="6336631" y="1775094"/>
            <a:ext cx="55345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결론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YOLOv8n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실시간 객체 탐지에 적합하다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  <a:p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just"/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속도는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A100 GPU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0.99ms, CPU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80.4ms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매우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빠른 추론 속도를 보이고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작은 모델임에도 불구하고</a:t>
            </a:r>
            <a:r>
              <a:rPr lang="en-US" altLang="ko-KR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mAP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성능이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37.3%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우수하다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또한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3.2M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파라미터로 다른 버전에 비해 가벼운 모델이므로 실시간 애플리케이션에서 성능과 속도의 균형을 잘 맞출 것으로 기대됨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7471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67777F9-F62C-E54F-3528-0E0E117DF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882" y="2282839"/>
            <a:ext cx="2581623" cy="344216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6D513EE-BF2C-5825-CE45-155BAFD4E6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22" y="2282838"/>
            <a:ext cx="2581623" cy="34421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F667C4-009C-2724-0503-B2B410AAAFF7}"/>
              </a:ext>
            </a:extLst>
          </p:cNvPr>
          <p:cNvSpPr txBox="1"/>
          <p:nvPr/>
        </p:nvSpPr>
        <p:spPr>
          <a:xfrm>
            <a:off x="478301" y="934419"/>
            <a:ext cx="10031913" cy="875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YOLOv8n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테스트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(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둘 다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n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사용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테스트는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포함되었던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bus.jpg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탐지 진행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YOLOv8n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모델이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0.5ms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빠름 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 탐지 정확도도 전반적으로 높음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378EEF-F809-5648-670A-137F0F5651AC}"/>
              </a:ext>
            </a:extLst>
          </p:cNvPr>
          <p:cNvSpPr txBox="1"/>
          <p:nvPr/>
        </p:nvSpPr>
        <p:spPr>
          <a:xfrm>
            <a:off x="646022" y="5828056"/>
            <a:ext cx="126028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↑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YOLOv5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7031A7-4F34-C06A-02F8-976D6FF7FDCA}"/>
              </a:ext>
            </a:extLst>
          </p:cNvPr>
          <p:cNvSpPr txBox="1"/>
          <p:nvPr/>
        </p:nvSpPr>
        <p:spPr>
          <a:xfrm>
            <a:off x="3370882" y="5828056"/>
            <a:ext cx="126188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↑</a:t>
            </a:r>
            <a:r>
              <a: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YOLOv8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3B6FF5-3B65-2B7C-5A57-7327BA8342FB}"/>
              </a:ext>
            </a:extLst>
          </p:cNvPr>
          <p:cNvSpPr txBox="1"/>
          <p:nvPr/>
        </p:nvSpPr>
        <p:spPr>
          <a:xfrm>
            <a:off x="478301" y="351693"/>
            <a:ext cx="5170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객체</a:t>
            </a:r>
            <a:r>
              <a:rPr lang="en-US" altLang="ko-KR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탐지를 위한 모델 아키텍처 조사 결과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B160F7-3EBA-FC90-FC6B-DA7E8085599F}"/>
              </a:ext>
            </a:extLst>
          </p:cNvPr>
          <p:cNvSpPr txBox="1"/>
          <p:nvPr/>
        </p:nvSpPr>
        <p:spPr>
          <a:xfrm>
            <a:off x="6239498" y="1935712"/>
            <a:ext cx="55111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YOLOv5n summary: 213 layers, 1867405 parameters, 0 gradients, 4.5 GFLOPs</a:t>
            </a:r>
          </a:p>
          <a:p>
            <a:endParaRPr lang="en-US" altLang="ko-KR" sz="1400" dirty="0"/>
          </a:p>
          <a:p>
            <a:r>
              <a:rPr lang="en-US" altLang="ko-KR" sz="1400" dirty="0"/>
              <a:t>image 1/1 A:\\ \yolov5\data\images\bus.jpg: 640x480 4 persons, 1 bus, 70.7ms</a:t>
            </a:r>
          </a:p>
          <a:p>
            <a:endParaRPr lang="en-US" altLang="ko-KR" sz="1400" dirty="0"/>
          </a:p>
          <a:p>
            <a:r>
              <a:rPr lang="en-US" altLang="ko-KR" sz="1400" dirty="0"/>
              <a:t>Speed: 2.0ms pre-process, 70.7ms inference, 0.5ms NMS per image at shape (1, 3, 640, 640)</a:t>
            </a:r>
            <a:endParaRPr lang="ko-KR" alt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A93AA1-297A-E739-9CF5-299012F50825}"/>
              </a:ext>
            </a:extLst>
          </p:cNvPr>
          <p:cNvSpPr txBox="1"/>
          <p:nvPr/>
        </p:nvSpPr>
        <p:spPr>
          <a:xfrm>
            <a:off x="6239497" y="4166063"/>
            <a:ext cx="55111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YOLOv8n summary (fused): 168 layers, 3,151,904 parameters, 0 gradients, 8.7 GFLOPs</a:t>
            </a:r>
          </a:p>
          <a:p>
            <a:endParaRPr lang="en-US" altLang="ko-KR" sz="1400" dirty="0"/>
          </a:p>
          <a:p>
            <a:r>
              <a:rPr lang="en-US" altLang="ko-KR" sz="1400" dirty="0"/>
              <a:t>image 1/1 A:\</a:t>
            </a:r>
            <a:r>
              <a:rPr lang="ko-KR" altLang="en-US" sz="1400" dirty="0"/>
              <a:t>바탕화면</a:t>
            </a:r>
            <a:r>
              <a:rPr lang="en-US" altLang="ko-KR" sz="1400" dirty="0"/>
              <a:t>\</a:t>
            </a:r>
            <a:r>
              <a:rPr lang="ko-KR" altLang="en-US" sz="1400" dirty="0" err="1"/>
              <a:t>코멘토</a:t>
            </a:r>
            <a:r>
              <a:rPr lang="ko-KR" altLang="en-US" sz="1400" dirty="0"/>
              <a:t> 직무체험</a:t>
            </a:r>
            <a:r>
              <a:rPr lang="en-US" altLang="ko-KR" sz="1400" dirty="0"/>
              <a:t>\yolov5\data\images\bus.jpg: 640x480 4 persons, 1 bus, 1 stop sign, 69.3ms</a:t>
            </a:r>
          </a:p>
          <a:p>
            <a:endParaRPr lang="en-US" altLang="ko-KR" sz="1400" dirty="0"/>
          </a:p>
          <a:p>
            <a:r>
              <a:rPr lang="en-US" altLang="ko-KR" sz="1400" dirty="0"/>
              <a:t>Speed: 2.4ms preprocess, 69.3ms inference, 1.0ms postprocess per image at shape (1, 3, 640, 480)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029357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421</Words>
  <Application>Microsoft Office PowerPoint</Application>
  <PresentationFormat>와이드스크린</PresentationFormat>
  <Paragraphs>32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맑은 고딕</vt:lpstr>
      <vt:lpstr>Pretendard</vt:lpstr>
      <vt:lpstr>Arial</vt:lpstr>
      <vt:lpstr>Pretendard SemiBold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HYOJUNG KIM</dc:creator>
  <cp:lastModifiedBy>HYOJUNG KIM</cp:lastModifiedBy>
  <cp:revision>2</cp:revision>
  <dcterms:created xsi:type="dcterms:W3CDTF">2024-09-04T13:24:55Z</dcterms:created>
  <dcterms:modified xsi:type="dcterms:W3CDTF">2024-09-04T14:48:37Z</dcterms:modified>
</cp:coreProperties>
</file>

<file path=docProps/thumbnail.jpeg>
</file>